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19" r:id="rId1"/>
  </p:sldMasterIdLst>
  <p:notesMasterIdLst>
    <p:notesMasterId r:id="rId17"/>
  </p:notesMasterIdLst>
  <p:sldIdLst>
    <p:sldId id="257" r:id="rId2"/>
    <p:sldId id="276" r:id="rId3"/>
    <p:sldId id="258" r:id="rId4"/>
    <p:sldId id="260" r:id="rId5"/>
    <p:sldId id="267" r:id="rId6"/>
    <p:sldId id="278" r:id="rId7"/>
    <p:sldId id="274" r:id="rId8"/>
    <p:sldId id="263" r:id="rId9"/>
    <p:sldId id="279" r:id="rId10"/>
    <p:sldId id="280" r:id="rId11"/>
    <p:sldId id="281" r:id="rId12"/>
    <p:sldId id="282" r:id="rId13"/>
    <p:sldId id="283" r:id="rId14"/>
    <p:sldId id="277" r:id="rId15"/>
    <p:sldId id="275" r:id="rId16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9857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9984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6304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35090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27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4973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458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836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 </a:t>
            </a:r>
            <a:endParaRPr lang="pl-PL" dirty="0"/>
          </a:p>
        </p:txBody>
      </p:sp>
      <p:sp>
        <p:nvSpPr>
          <p:cNvPr id="4" name="Symbol zastępczy tekstu 7"/>
          <p:cNvSpPr>
            <a:spLocks noGrp="1"/>
          </p:cNvSpPr>
          <p:nvPr>
            <p:ph type="body" sz="quarter" idx="10" hasCustomPrompt="1"/>
          </p:nvPr>
        </p:nvSpPr>
        <p:spPr>
          <a:xfrm>
            <a:off x="135732" y="2928938"/>
            <a:ext cx="3293269" cy="1343025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lang="pl-PL" sz="3600" kern="1200" spc="75" baseline="0" dirty="0" smtClean="0">
                <a:solidFill>
                  <a:srgbClr val="F2F2F2"/>
                </a:solidFill>
                <a:effectLst/>
                <a:latin typeface="+mj-lt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l-PL" dirty="0" smtClean="0"/>
              <a:t>Digital </a:t>
            </a:r>
            <a:r>
              <a:rPr lang="pl-PL" dirty="0" err="1" smtClean="0"/>
              <a:t>music</a:t>
            </a:r>
            <a:endParaRPr lang="pl-PL" dirty="0" smtClean="0"/>
          </a:p>
          <a:p>
            <a:pPr lvl="0"/>
            <a:r>
              <a:rPr lang="pl-PL" dirty="0" smtClean="0"/>
              <a:t>report 2014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4248150"/>
            <a:ext cx="2466975" cy="97155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50" spc="15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 smtClean="0"/>
              <a:t>Presentation </a:t>
            </a:r>
            <a:r>
              <a:rPr lang="pl-PL" dirty="0" err="1" smtClean="0"/>
              <a:t>subtitle</a:t>
            </a:r>
            <a:endParaRPr lang="pl-PL" dirty="0"/>
          </a:p>
        </p:txBody>
      </p:sp>
      <p:sp>
        <p:nvSpPr>
          <p:cNvPr id="8" name="Symbol zastępczy tekstu 4"/>
          <p:cNvSpPr>
            <a:spLocks noGrp="1"/>
          </p:cNvSpPr>
          <p:nvPr>
            <p:ph type="body" sz="quarter" idx="12" hasCustomPrompt="1"/>
          </p:nvPr>
        </p:nvSpPr>
        <p:spPr>
          <a:xfrm>
            <a:off x="962026" y="2305684"/>
            <a:ext cx="2397323" cy="377986"/>
          </a:xfrm>
          <a:prstGeom prst="rect">
            <a:avLst/>
          </a:prstGeom>
          <a:solidFill>
            <a:schemeClr val="accent1"/>
          </a:solidFill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350" spc="15" baseline="0">
                <a:solidFill>
                  <a:srgbClr val="F2F2F2"/>
                </a:solidFill>
              </a:defRPr>
            </a:lvl1pPr>
          </a:lstStyle>
          <a:p>
            <a:pPr lvl="0"/>
            <a:r>
              <a:rPr lang="pl-PL" dirty="0" smtClean="0"/>
              <a:t>Alexander </a:t>
            </a:r>
            <a:r>
              <a:rPr lang="pl-PL" dirty="0" err="1" smtClean="0"/>
              <a:t>Bartlic</a:t>
            </a:r>
            <a:r>
              <a:rPr lang="pl-PL" dirty="0" smtClean="0"/>
              <a:t>, </a:t>
            </a:r>
            <a:r>
              <a:rPr lang="pl-PL" dirty="0" err="1" smtClean="0"/>
              <a:t>July</a:t>
            </a:r>
            <a:r>
              <a:rPr lang="pl-PL" dirty="0" smtClean="0"/>
              <a:t> 2014</a:t>
            </a:r>
            <a:endParaRPr lang="pl-PL" dirty="0"/>
          </a:p>
        </p:txBody>
      </p:sp>
      <p:cxnSp>
        <p:nvCxnSpPr>
          <p:cNvPr id="9" name="Łącznik prosty 8"/>
          <p:cNvCxnSpPr/>
          <p:nvPr/>
        </p:nvCxnSpPr>
        <p:spPr>
          <a:xfrm flipV="1">
            <a:off x="3819525" y="2049464"/>
            <a:ext cx="0" cy="2840037"/>
          </a:xfrm>
          <a:prstGeom prst="line">
            <a:avLst/>
          </a:prstGeom>
          <a:ln w="19050">
            <a:solidFill>
              <a:srgbClr val="D8D8D8">
                <a:alpha val="60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4113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rostokąt 30"/>
          <p:cNvSpPr/>
          <p:nvPr/>
        </p:nvSpPr>
        <p:spPr>
          <a:xfrm>
            <a:off x="4229100" y="0"/>
            <a:ext cx="49149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7" hasCustomPrompt="1"/>
          </p:nvPr>
        </p:nvSpPr>
        <p:spPr>
          <a:xfrm>
            <a:off x="444484" y="1805810"/>
            <a:ext cx="782645" cy="2828768"/>
          </a:xfrm>
          <a:prstGeom prst="rect">
            <a:avLst/>
          </a:prstGeom>
          <a:solidFill>
            <a:schemeClr val="accent1"/>
          </a:solidFill>
          <a:effectLst>
            <a:outerShdw dist="50800" dir="2700000" algn="tl" rotWithShape="0">
              <a:schemeClr val="tx2">
                <a:alpha val="25000"/>
              </a:schemeClr>
            </a:outerShdw>
          </a:effectLst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pl-PL" dirty="0" smtClean="0"/>
              <a:t>    </a:t>
            </a:r>
            <a:endParaRPr lang="pl-PL" dirty="0"/>
          </a:p>
        </p:txBody>
      </p:sp>
      <p:sp>
        <p:nvSpPr>
          <p:cNvPr id="8" name="Symbol zastępczy tekstu 5"/>
          <p:cNvSpPr>
            <a:spLocks noGrp="1"/>
          </p:cNvSpPr>
          <p:nvPr>
            <p:ph type="body" sz="quarter" idx="16" hasCustomPrompt="1"/>
          </p:nvPr>
        </p:nvSpPr>
        <p:spPr>
          <a:xfrm>
            <a:off x="444484" y="4634578"/>
            <a:ext cx="782645" cy="1805244"/>
          </a:xfrm>
          <a:prstGeom prst="rect">
            <a:avLst/>
          </a:prstGeom>
          <a:solidFill>
            <a:srgbClr val="DEDEDE"/>
          </a:solidFill>
          <a:effectLst>
            <a:outerShdw dist="50800" dir="2700000" algn="tl" rotWithShape="0">
              <a:schemeClr val="tx2">
                <a:alpha val="25000"/>
              </a:schemeClr>
            </a:outerShdw>
          </a:effectLst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pl-PL" dirty="0" smtClean="0"/>
              <a:t>    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8" hasCustomPrompt="1"/>
          </p:nvPr>
        </p:nvSpPr>
        <p:spPr>
          <a:xfrm>
            <a:off x="481000" y="1905000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2012</a:t>
            </a:r>
            <a:endParaRPr lang="pl-PL" dirty="0"/>
          </a:p>
        </p:txBody>
      </p:sp>
      <p:sp>
        <p:nvSpPr>
          <p:cNvPr id="11" name="Symbol zastępczy tekstu 9"/>
          <p:cNvSpPr>
            <a:spLocks noGrp="1"/>
          </p:cNvSpPr>
          <p:nvPr>
            <p:ph type="body" sz="quarter" idx="19" hasCustomPrompt="1"/>
          </p:nvPr>
        </p:nvSpPr>
        <p:spPr>
          <a:xfrm>
            <a:off x="481000" y="2876089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2013</a:t>
            </a:r>
            <a:endParaRPr lang="pl-PL" dirty="0"/>
          </a:p>
        </p:txBody>
      </p:sp>
      <p:sp>
        <p:nvSpPr>
          <p:cNvPr id="12" name="Symbol zastępczy tekstu 9"/>
          <p:cNvSpPr>
            <a:spLocks noGrp="1"/>
          </p:cNvSpPr>
          <p:nvPr>
            <p:ph type="body" sz="quarter" idx="20" hasCustomPrompt="1"/>
          </p:nvPr>
        </p:nvSpPr>
        <p:spPr>
          <a:xfrm>
            <a:off x="481000" y="3847178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2014</a:t>
            </a:r>
            <a:endParaRPr lang="pl-PL" dirty="0"/>
          </a:p>
        </p:txBody>
      </p:sp>
      <p:sp>
        <p:nvSpPr>
          <p:cNvPr id="13" name="Symbol zastępczy tekstu 9"/>
          <p:cNvSpPr>
            <a:spLocks noGrp="1"/>
          </p:cNvSpPr>
          <p:nvPr>
            <p:ph type="body" sz="quarter" idx="21" hasCustomPrompt="1"/>
          </p:nvPr>
        </p:nvSpPr>
        <p:spPr>
          <a:xfrm>
            <a:off x="481000" y="4818267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999999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2015</a:t>
            </a:r>
            <a:endParaRPr lang="pl-PL" dirty="0"/>
          </a:p>
        </p:txBody>
      </p:sp>
      <p:sp>
        <p:nvSpPr>
          <p:cNvPr id="14" name="Symbol zastępczy tekstu 9"/>
          <p:cNvSpPr>
            <a:spLocks noGrp="1"/>
          </p:cNvSpPr>
          <p:nvPr>
            <p:ph type="body" sz="quarter" idx="22" hasCustomPrompt="1"/>
          </p:nvPr>
        </p:nvSpPr>
        <p:spPr>
          <a:xfrm>
            <a:off x="481000" y="5789356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999999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2016</a:t>
            </a:r>
            <a:endParaRPr lang="pl-PL" dirty="0"/>
          </a:p>
        </p:txBody>
      </p:sp>
      <p:sp>
        <p:nvSpPr>
          <p:cNvPr id="15" name="Symbol zastępczy tekstu 9"/>
          <p:cNvSpPr>
            <a:spLocks noGrp="1"/>
          </p:cNvSpPr>
          <p:nvPr>
            <p:ph type="body" sz="quarter" idx="23" hasCustomPrompt="1"/>
          </p:nvPr>
        </p:nvSpPr>
        <p:spPr>
          <a:xfrm>
            <a:off x="590632" y="2261202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05.16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24" hasCustomPrompt="1"/>
          </p:nvPr>
        </p:nvSpPr>
        <p:spPr>
          <a:xfrm>
            <a:off x="590632" y="3217870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07.25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25" hasCustomPrompt="1"/>
          </p:nvPr>
        </p:nvSpPr>
        <p:spPr>
          <a:xfrm>
            <a:off x="590632" y="4198610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01.06</a:t>
            </a:r>
            <a:endParaRPr lang="pl-PL" dirty="0"/>
          </a:p>
        </p:txBody>
      </p:sp>
      <p:sp>
        <p:nvSpPr>
          <p:cNvPr id="18" name="Symbol zastępczy tekstu 9"/>
          <p:cNvSpPr>
            <a:spLocks noGrp="1"/>
          </p:cNvSpPr>
          <p:nvPr>
            <p:ph type="body" sz="quarter" idx="26" hasCustomPrompt="1"/>
          </p:nvPr>
        </p:nvSpPr>
        <p:spPr>
          <a:xfrm>
            <a:off x="590632" y="5189529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999999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04.17</a:t>
            </a:r>
            <a:endParaRPr lang="pl-PL" dirty="0"/>
          </a:p>
        </p:txBody>
      </p:sp>
      <p:sp>
        <p:nvSpPr>
          <p:cNvPr id="19" name="Symbol zastępczy tekstu 9"/>
          <p:cNvSpPr>
            <a:spLocks noGrp="1"/>
          </p:cNvSpPr>
          <p:nvPr>
            <p:ph type="body" sz="quarter" idx="27" hasCustomPrompt="1"/>
          </p:nvPr>
        </p:nvSpPr>
        <p:spPr>
          <a:xfrm>
            <a:off x="590632" y="6133017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999999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04.17</a:t>
            </a:r>
            <a:endParaRPr lang="pl-PL" dirty="0"/>
          </a:p>
        </p:txBody>
      </p:sp>
      <p:sp>
        <p:nvSpPr>
          <p:cNvPr id="20" name="Symbol zastępczy tekstu 10"/>
          <p:cNvSpPr>
            <a:spLocks noGrp="1"/>
          </p:cNvSpPr>
          <p:nvPr>
            <p:ph type="body" sz="quarter" idx="10" hasCustomPrompt="1"/>
          </p:nvPr>
        </p:nvSpPr>
        <p:spPr>
          <a:xfrm>
            <a:off x="378742" y="442200"/>
            <a:ext cx="2444468" cy="6508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3300" spc="-38" baseline="0">
                <a:latin typeface="+mj-lt"/>
              </a:defRPr>
            </a:lvl1pPr>
          </a:lstStyle>
          <a:p>
            <a:pPr lvl="0"/>
            <a:r>
              <a:rPr lang="pl-PL" dirty="0" smtClean="0"/>
              <a:t>How we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make</a:t>
            </a:r>
            <a:r>
              <a:rPr lang="pl-PL" dirty="0" smtClean="0"/>
              <a:t> </a:t>
            </a:r>
            <a:r>
              <a:rPr lang="pl-PL" dirty="0" err="1" smtClean="0"/>
              <a:t>money</a:t>
            </a:r>
            <a:endParaRPr lang="pl-PL" dirty="0"/>
          </a:p>
        </p:txBody>
      </p:sp>
      <p:sp>
        <p:nvSpPr>
          <p:cNvPr id="22" name="Symbol zastępczy tekstu 21"/>
          <p:cNvSpPr>
            <a:spLocks noGrp="1"/>
          </p:cNvSpPr>
          <p:nvPr>
            <p:ph type="body" sz="quarter" idx="28" hasCustomPrompt="1"/>
          </p:nvPr>
        </p:nvSpPr>
        <p:spPr>
          <a:xfrm>
            <a:off x="1433917" y="1905000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$32 000 </a:t>
            </a:r>
            <a:r>
              <a:rPr lang="en-US" dirty="0" smtClean="0"/>
              <a:t>sales on in the</a:t>
            </a:r>
            <a:r>
              <a:rPr lang="pl-PL" dirty="0" smtClean="0"/>
              <a:t> </a:t>
            </a:r>
            <a:r>
              <a:rPr lang="en-US" dirty="0" smtClean="0"/>
              <a:t>first year</a:t>
            </a:r>
            <a:endParaRPr lang="pl-PL" dirty="0"/>
          </a:p>
        </p:txBody>
      </p:sp>
      <p:sp>
        <p:nvSpPr>
          <p:cNvPr id="23" name="Symbol zastępczy tekstu 21"/>
          <p:cNvSpPr>
            <a:spLocks noGrp="1"/>
          </p:cNvSpPr>
          <p:nvPr>
            <p:ph type="body" sz="quarter" idx="29" hasCustomPrompt="1"/>
          </p:nvPr>
        </p:nvSpPr>
        <p:spPr>
          <a:xfrm>
            <a:off x="1435273" y="2876089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$47 000 </a:t>
            </a:r>
            <a:r>
              <a:rPr lang="pl-PL" dirty="0" err="1" smtClean="0"/>
              <a:t>sales</a:t>
            </a:r>
            <a:r>
              <a:rPr lang="pl-PL" dirty="0" smtClean="0"/>
              <a:t> </a:t>
            </a:r>
            <a:r>
              <a:rPr lang="pl-PL" dirty="0" err="1" smtClean="0"/>
              <a:t>during</a:t>
            </a:r>
            <a:r>
              <a:rPr lang="pl-PL" dirty="0" smtClean="0"/>
              <a:t> the </a:t>
            </a:r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year</a:t>
            </a:r>
            <a:endParaRPr lang="pl-PL" dirty="0"/>
          </a:p>
        </p:txBody>
      </p:sp>
      <p:sp>
        <p:nvSpPr>
          <p:cNvPr id="24" name="Symbol zastępczy tekstu 21"/>
          <p:cNvSpPr>
            <a:spLocks noGrp="1"/>
          </p:cNvSpPr>
          <p:nvPr>
            <p:ph type="body" sz="quarter" idx="30" hasCustomPrompt="1"/>
          </p:nvPr>
        </p:nvSpPr>
        <p:spPr>
          <a:xfrm>
            <a:off x="1435273" y="4818267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$49 000 PREDICTION </a:t>
            </a:r>
            <a:r>
              <a:rPr lang="pl-PL" dirty="0" err="1" smtClean="0"/>
              <a:t>based</a:t>
            </a:r>
            <a:r>
              <a:rPr lang="pl-PL" dirty="0" smtClean="0"/>
              <a:t> on </a:t>
            </a:r>
            <a:r>
              <a:rPr lang="pl-PL" dirty="0" err="1" smtClean="0"/>
              <a:t>previous</a:t>
            </a:r>
            <a:r>
              <a:rPr lang="pl-PL" dirty="0" smtClean="0"/>
              <a:t> </a:t>
            </a:r>
            <a:r>
              <a:rPr lang="pl-PL" dirty="0" err="1" smtClean="0"/>
              <a:t>years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25" name="Symbol zastępczy tekstu 21"/>
          <p:cNvSpPr>
            <a:spLocks noGrp="1"/>
          </p:cNvSpPr>
          <p:nvPr>
            <p:ph type="body" sz="quarter" idx="31" hasCustomPrompt="1"/>
          </p:nvPr>
        </p:nvSpPr>
        <p:spPr>
          <a:xfrm>
            <a:off x="1435273" y="3847178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$48 000 </a:t>
            </a:r>
            <a:r>
              <a:rPr lang="pl-PL" dirty="0" err="1" smtClean="0"/>
              <a:t>revenue</a:t>
            </a:r>
            <a:r>
              <a:rPr lang="pl-PL" dirty="0" smtClean="0"/>
              <a:t> in </a:t>
            </a:r>
            <a:r>
              <a:rPr lang="pl-PL" dirty="0" err="1" smtClean="0"/>
              <a:t>our</a:t>
            </a:r>
            <a:r>
              <a:rPr lang="pl-PL" dirty="0" smtClean="0"/>
              <a:t> third </a:t>
            </a:r>
            <a:r>
              <a:rPr lang="pl-PL" dirty="0" err="1" smtClean="0"/>
              <a:t>operating</a:t>
            </a:r>
            <a:endParaRPr lang="pl-PL" dirty="0"/>
          </a:p>
        </p:txBody>
      </p:sp>
      <p:sp>
        <p:nvSpPr>
          <p:cNvPr id="26" name="Symbol zastępczy tekstu 21"/>
          <p:cNvSpPr>
            <a:spLocks noGrp="1"/>
          </p:cNvSpPr>
          <p:nvPr>
            <p:ph type="body" sz="quarter" idx="32" hasCustomPrompt="1"/>
          </p:nvPr>
        </p:nvSpPr>
        <p:spPr>
          <a:xfrm>
            <a:off x="1433917" y="5789356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$59 000 PREDICTION </a:t>
            </a:r>
            <a:r>
              <a:rPr lang="pl-PL" dirty="0" err="1" smtClean="0"/>
              <a:t>based</a:t>
            </a:r>
            <a:r>
              <a:rPr lang="pl-PL" dirty="0" smtClean="0"/>
              <a:t> on </a:t>
            </a:r>
            <a:r>
              <a:rPr lang="pl-PL" dirty="0" err="1" smtClean="0"/>
              <a:t>previous</a:t>
            </a:r>
            <a:r>
              <a:rPr lang="pl-PL" dirty="0" smtClean="0"/>
              <a:t> </a:t>
            </a:r>
            <a:r>
              <a:rPr lang="pl-PL" dirty="0" err="1" smtClean="0"/>
              <a:t>years</a:t>
            </a:r>
            <a:r>
              <a:rPr lang="pl-PL" dirty="0" smtClean="0"/>
              <a:t>.</a:t>
            </a:r>
            <a:endParaRPr lang="pl-P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0"/>
            <a:ext cx="4919247" cy="6858000"/>
          </a:xfrm>
          <a:prstGeom prst="rect">
            <a:avLst/>
          </a:prstGeom>
        </p:spPr>
      </p:pic>
      <p:sp>
        <p:nvSpPr>
          <p:cNvPr id="27" name="Prostokąt 30"/>
          <p:cNvSpPr/>
          <p:nvPr userDrawn="1"/>
        </p:nvSpPr>
        <p:spPr>
          <a:xfrm>
            <a:off x="4229100" y="0"/>
            <a:ext cx="49149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0"/>
            <a:ext cx="4919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98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3"/>
            <a:ext cx="6620968" cy="3329581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2" y="295738"/>
            <a:ext cx="628813" cy="767687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6507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37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7438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rostokąt 30"/>
          <p:cNvSpPr/>
          <p:nvPr userDrawn="1"/>
        </p:nvSpPr>
        <p:spPr>
          <a:xfrm>
            <a:off x="4229100" y="0"/>
            <a:ext cx="49149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7" hasCustomPrompt="1"/>
          </p:nvPr>
        </p:nvSpPr>
        <p:spPr>
          <a:xfrm>
            <a:off x="444484" y="1805810"/>
            <a:ext cx="782645" cy="2828768"/>
          </a:xfrm>
          <a:prstGeom prst="rect">
            <a:avLst/>
          </a:prstGeom>
          <a:solidFill>
            <a:schemeClr val="accent1"/>
          </a:solidFill>
          <a:effectLst>
            <a:outerShdw dist="50800" dir="2700000" algn="tl" rotWithShape="0">
              <a:schemeClr val="tx2">
                <a:alpha val="25000"/>
              </a:schemeClr>
            </a:outerShdw>
          </a:effectLst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pl-PL" dirty="0" smtClean="0"/>
              <a:t>    </a:t>
            </a:r>
            <a:endParaRPr lang="pl-PL" dirty="0"/>
          </a:p>
        </p:txBody>
      </p:sp>
      <p:sp>
        <p:nvSpPr>
          <p:cNvPr id="8" name="Symbol zastępczy tekstu 5"/>
          <p:cNvSpPr>
            <a:spLocks noGrp="1"/>
          </p:cNvSpPr>
          <p:nvPr>
            <p:ph type="body" sz="quarter" idx="16" hasCustomPrompt="1"/>
          </p:nvPr>
        </p:nvSpPr>
        <p:spPr>
          <a:xfrm>
            <a:off x="444484" y="4634578"/>
            <a:ext cx="782645" cy="1805244"/>
          </a:xfrm>
          <a:prstGeom prst="rect">
            <a:avLst/>
          </a:prstGeom>
          <a:solidFill>
            <a:srgbClr val="DEDEDE"/>
          </a:solidFill>
          <a:effectLst>
            <a:outerShdw dist="50800" dir="2700000" algn="tl" rotWithShape="0">
              <a:schemeClr val="tx2">
                <a:alpha val="25000"/>
              </a:schemeClr>
            </a:outerShdw>
          </a:effectLst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pl-PL" dirty="0" smtClean="0"/>
              <a:t>    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8" hasCustomPrompt="1"/>
          </p:nvPr>
        </p:nvSpPr>
        <p:spPr>
          <a:xfrm>
            <a:off x="481000" y="1905000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2012</a:t>
            </a:r>
            <a:endParaRPr lang="pl-PL" dirty="0"/>
          </a:p>
        </p:txBody>
      </p:sp>
      <p:sp>
        <p:nvSpPr>
          <p:cNvPr id="11" name="Symbol zastępczy tekstu 9"/>
          <p:cNvSpPr>
            <a:spLocks noGrp="1"/>
          </p:cNvSpPr>
          <p:nvPr>
            <p:ph type="body" sz="quarter" idx="19" hasCustomPrompt="1"/>
          </p:nvPr>
        </p:nvSpPr>
        <p:spPr>
          <a:xfrm>
            <a:off x="481000" y="2876089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2013</a:t>
            </a:r>
            <a:endParaRPr lang="pl-PL" dirty="0"/>
          </a:p>
        </p:txBody>
      </p:sp>
      <p:sp>
        <p:nvSpPr>
          <p:cNvPr id="12" name="Symbol zastępczy tekstu 9"/>
          <p:cNvSpPr>
            <a:spLocks noGrp="1"/>
          </p:cNvSpPr>
          <p:nvPr>
            <p:ph type="body" sz="quarter" idx="20" hasCustomPrompt="1"/>
          </p:nvPr>
        </p:nvSpPr>
        <p:spPr>
          <a:xfrm>
            <a:off x="481000" y="3847178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2014</a:t>
            </a:r>
            <a:endParaRPr lang="pl-PL" dirty="0"/>
          </a:p>
        </p:txBody>
      </p:sp>
      <p:sp>
        <p:nvSpPr>
          <p:cNvPr id="13" name="Symbol zastępczy tekstu 9"/>
          <p:cNvSpPr>
            <a:spLocks noGrp="1"/>
          </p:cNvSpPr>
          <p:nvPr>
            <p:ph type="body" sz="quarter" idx="21" hasCustomPrompt="1"/>
          </p:nvPr>
        </p:nvSpPr>
        <p:spPr>
          <a:xfrm>
            <a:off x="481000" y="4818267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999999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2015</a:t>
            </a:r>
            <a:endParaRPr lang="pl-PL" dirty="0"/>
          </a:p>
        </p:txBody>
      </p:sp>
      <p:sp>
        <p:nvSpPr>
          <p:cNvPr id="14" name="Symbol zastępczy tekstu 9"/>
          <p:cNvSpPr>
            <a:spLocks noGrp="1"/>
          </p:cNvSpPr>
          <p:nvPr>
            <p:ph type="body" sz="quarter" idx="22" hasCustomPrompt="1"/>
          </p:nvPr>
        </p:nvSpPr>
        <p:spPr>
          <a:xfrm>
            <a:off x="481000" y="5789356"/>
            <a:ext cx="709613" cy="40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50">
                <a:solidFill>
                  <a:srgbClr val="999999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2016</a:t>
            </a:r>
            <a:endParaRPr lang="pl-PL" dirty="0"/>
          </a:p>
        </p:txBody>
      </p:sp>
      <p:sp>
        <p:nvSpPr>
          <p:cNvPr id="15" name="Symbol zastępczy tekstu 9"/>
          <p:cNvSpPr>
            <a:spLocks noGrp="1"/>
          </p:cNvSpPr>
          <p:nvPr>
            <p:ph type="body" sz="quarter" idx="23" hasCustomPrompt="1"/>
          </p:nvPr>
        </p:nvSpPr>
        <p:spPr>
          <a:xfrm>
            <a:off x="590632" y="2261202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05.16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24" hasCustomPrompt="1"/>
          </p:nvPr>
        </p:nvSpPr>
        <p:spPr>
          <a:xfrm>
            <a:off x="590632" y="3217870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07.25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25" hasCustomPrompt="1"/>
          </p:nvPr>
        </p:nvSpPr>
        <p:spPr>
          <a:xfrm>
            <a:off x="590632" y="4198610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01.06</a:t>
            </a:r>
            <a:endParaRPr lang="pl-PL" dirty="0"/>
          </a:p>
        </p:txBody>
      </p:sp>
      <p:sp>
        <p:nvSpPr>
          <p:cNvPr id="18" name="Symbol zastępczy tekstu 9"/>
          <p:cNvSpPr>
            <a:spLocks noGrp="1"/>
          </p:cNvSpPr>
          <p:nvPr>
            <p:ph type="body" sz="quarter" idx="26" hasCustomPrompt="1"/>
          </p:nvPr>
        </p:nvSpPr>
        <p:spPr>
          <a:xfrm>
            <a:off x="590632" y="5189529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999999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04.17</a:t>
            </a:r>
            <a:endParaRPr lang="pl-PL" dirty="0"/>
          </a:p>
        </p:txBody>
      </p:sp>
      <p:sp>
        <p:nvSpPr>
          <p:cNvPr id="19" name="Symbol zastępczy tekstu 9"/>
          <p:cNvSpPr>
            <a:spLocks noGrp="1"/>
          </p:cNvSpPr>
          <p:nvPr>
            <p:ph type="body" sz="quarter" idx="27" hasCustomPrompt="1"/>
          </p:nvPr>
        </p:nvSpPr>
        <p:spPr>
          <a:xfrm>
            <a:off x="590632" y="6133017"/>
            <a:ext cx="490351" cy="2858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rgbClr val="999999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04.17</a:t>
            </a:r>
            <a:endParaRPr lang="pl-PL" dirty="0"/>
          </a:p>
        </p:txBody>
      </p:sp>
      <p:sp>
        <p:nvSpPr>
          <p:cNvPr id="20" name="Symbol zastępczy tekstu 10"/>
          <p:cNvSpPr>
            <a:spLocks noGrp="1"/>
          </p:cNvSpPr>
          <p:nvPr>
            <p:ph type="body" sz="quarter" idx="10" hasCustomPrompt="1"/>
          </p:nvPr>
        </p:nvSpPr>
        <p:spPr>
          <a:xfrm>
            <a:off x="378742" y="442200"/>
            <a:ext cx="2444468" cy="6508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3300" spc="-38" baseline="0">
                <a:latin typeface="+mj-lt"/>
              </a:defRPr>
            </a:lvl1pPr>
          </a:lstStyle>
          <a:p>
            <a:pPr lvl="0"/>
            <a:r>
              <a:rPr lang="pl-PL" dirty="0" smtClean="0"/>
              <a:t>How we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make</a:t>
            </a:r>
            <a:r>
              <a:rPr lang="pl-PL" dirty="0" smtClean="0"/>
              <a:t> </a:t>
            </a:r>
            <a:r>
              <a:rPr lang="pl-PL" dirty="0" err="1" smtClean="0"/>
              <a:t>money</a:t>
            </a:r>
            <a:endParaRPr lang="pl-PL" dirty="0"/>
          </a:p>
        </p:txBody>
      </p:sp>
      <p:sp>
        <p:nvSpPr>
          <p:cNvPr id="22" name="Symbol zastępczy tekstu 21"/>
          <p:cNvSpPr>
            <a:spLocks noGrp="1"/>
          </p:cNvSpPr>
          <p:nvPr>
            <p:ph type="body" sz="quarter" idx="28" hasCustomPrompt="1"/>
          </p:nvPr>
        </p:nvSpPr>
        <p:spPr>
          <a:xfrm>
            <a:off x="1433917" y="1905000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$32 000 </a:t>
            </a:r>
            <a:r>
              <a:rPr lang="en-US" dirty="0" smtClean="0"/>
              <a:t>sales on in the</a:t>
            </a:r>
            <a:r>
              <a:rPr lang="pl-PL" dirty="0" smtClean="0"/>
              <a:t> </a:t>
            </a:r>
            <a:r>
              <a:rPr lang="en-US" dirty="0" smtClean="0"/>
              <a:t>first year</a:t>
            </a:r>
            <a:endParaRPr lang="pl-PL" dirty="0"/>
          </a:p>
        </p:txBody>
      </p:sp>
      <p:sp>
        <p:nvSpPr>
          <p:cNvPr id="23" name="Symbol zastępczy tekstu 21"/>
          <p:cNvSpPr>
            <a:spLocks noGrp="1"/>
          </p:cNvSpPr>
          <p:nvPr>
            <p:ph type="body" sz="quarter" idx="29" hasCustomPrompt="1"/>
          </p:nvPr>
        </p:nvSpPr>
        <p:spPr>
          <a:xfrm>
            <a:off x="1435273" y="2876089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$47 000 </a:t>
            </a:r>
            <a:r>
              <a:rPr lang="pl-PL" dirty="0" err="1" smtClean="0"/>
              <a:t>sales</a:t>
            </a:r>
            <a:r>
              <a:rPr lang="pl-PL" dirty="0" smtClean="0"/>
              <a:t> </a:t>
            </a:r>
            <a:r>
              <a:rPr lang="pl-PL" dirty="0" err="1" smtClean="0"/>
              <a:t>during</a:t>
            </a:r>
            <a:r>
              <a:rPr lang="pl-PL" dirty="0" smtClean="0"/>
              <a:t> the </a:t>
            </a:r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year</a:t>
            </a:r>
            <a:endParaRPr lang="pl-PL" dirty="0"/>
          </a:p>
        </p:txBody>
      </p:sp>
      <p:sp>
        <p:nvSpPr>
          <p:cNvPr id="24" name="Symbol zastępczy tekstu 21"/>
          <p:cNvSpPr>
            <a:spLocks noGrp="1"/>
          </p:cNvSpPr>
          <p:nvPr>
            <p:ph type="body" sz="quarter" idx="30" hasCustomPrompt="1"/>
          </p:nvPr>
        </p:nvSpPr>
        <p:spPr>
          <a:xfrm>
            <a:off x="1435273" y="4818267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$49 000 PREDICTION </a:t>
            </a:r>
            <a:r>
              <a:rPr lang="pl-PL" dirty="0" err="1" smtClean="0"/>
              <a:t>based</a:t>
            </a:r>
            <a:r>
              <a:rPr lang="pl-PL" dirty="0" smtClean="0"/>
              <a:t> on </a:t>
            </a:r>
            <a:r>
              <a:rPr lang="pl-PL" dirty="0" err="1" smtClean="0"/>
              <a:t>previous</a:t>
            </a:r>
            <a:r>
              <a:rPr lang="pl-PL" dirty="0" smtClean="0"/>
              <a:t> </a:t>
            </a:r>
            <a:r>
              <a:rPr lang="pl-PL" dirty="0" err="1" smtClean="0"/>
              <a:t>years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25" name="Symbol zastępczy tekstu 21"/>
          <p:cNvSpPr>
            <a:spLocks noGrp="1"/>
          </p:cNvSpPr>
          <p:nvPr>
            <p:ph type="body" sz="quarter" idx="31" hasCustomPrompt="1"/>
          </p:nvPr>
        </p:nvSpPr>
        <p:spPr>
          <a:xfrm>
            <a:off x="1435273" y="3847178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$48 000 </a:t>
            </a:r>
            <a:r>
              <a:rPr lang="pl-PL" dirty="0" err="1" smtClean="0"/>
              <a:t>revenue</a:t>
            </a:r>
            <a:r>
              <a:rPr lang="pl-PL" dirty="0" smtClean="0"/>
              <a:t> in </a:t>
            </a:r>
            <a:r>
              <a:rPr lang="pl-PL" dirty="0" err="1" smtClean="0"/>
              <a:t>our</a:t>
            </a:r>
            <a:r>
              <a:rPr lang="pl-PL" dirty="0" smtClean="0"/>
              <a:t> third </a:t>
            </a:r>
            <a:r>
              <a:rPr lang="pl-PL" dirty="0" err="1" smtClean="0"/>
              <a:t>operating</a:t>
            </a:r>
            <a:endParaRPr lang="pl-PL" dirty="0"/>
          </a:p>
        </p:txBody>
      </p:sp>
      <p:sp>
        <p:nvSpPr>
          <p:cNvPr id="26" name="Symbol zastępczy tekstu 21"/>
          <p:cNvSpPr>
            <a:spLocks noGrp="1"/>
          </p:cNvSpPr>
          <p:nvPr>
            <p:ph type="body" sz="quarter" idx="32" hasCustomPrompt="1"/>
          </p:nvPr>
        </p:nvSpPr>
        <p:spPr>
          <a:xfrm>
            <a:off x="1433917" y="5789356"/>
            <a:ext cx="1707977" cy="514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pl-PL" dirty="0" smtClean="0"/>
              <a:t>$59 000 PREDICTION </a:t>
            </a:r>
            <a:r>
              <a:rPr lang="pl-PL" dirty="0" err="1" smtClean="0"/>
              <a:t>based</a:t>
            </a:r>
            <a:r>
              <a:rPr lang="pl-PL" dirty="0" smtClean="0"/>
              <a:t> on </a:t>
            </a:r>
            <a:r>
              <a:rPr lang="pl-PL" dirty="0" err="1" smtClean="0"/>
              <a:t>previous</a:t>
            </a:r>
            <a:r>
              <a:rPr lang="pl-PL" dirty="0" smtClean="0"/>
              <a:t> </a:t>
            </a:r>
            <a:r>
              <a:rPr lang="pl-PL" dirty="0" err="1" smtClean="0"/>
              <a:t>years</a:t>
            </a:r>
            <a:r>
              <a:rPr lang="pl-PL" dirty="0" smtClean="0"/>
              <a:t>.</a:t>
            </a:r>
            <a:endParaRPr lang="pl-P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0"/>
            <a:ext cx="4919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51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3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35" r:id="rId4"/>
    <p:sldLayoutId id="2147483936" r:id="rId5"/>
    <p:sldLayoutId id="2147483918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idx="1"/>
          </p:nvPr>
        </p:nvSpPr>
        <p:spPr>
          <a:xfrm>
            <a:off x="1141599" y="1343241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 dirty="0" smtClean="0"/>
              <a:t>	ITIS 6120 Applied Database – Project 3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b="1" dirty="0" smtClean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		Voter Data Visualization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b="1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b="1" dirty="0" smtClean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 dirty="0" smtClean="0"/>
              <a:t>Team Members:</a:t>
            </a:r>
          </a:p>
          <a:p>
            <a:pPr marL="800114" lvl="2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000" b="1" dirty="0"/>
          </a:p>
          <a:p>
            <a:pPr marL="800114" lvl="2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000" b="1" dirty="0" smtClean="0"/>
              <a:t>Ramesh </a:t>
            </a:r>
            <a:r>
              <a:rPr lang="en-US" sz="2000" b="1" dirty="0" err="1" smtClean="0"/>
              <a:t>Chelliah</a:t>
            </a:r>
            <a:r>
              <a:rPr lang="en-US" sz="2000" b="1" dirty="0" smtClean="0"/>
              <a:t> </a:t>
            </a:r>
          </a:p>
          <a:p>
            <a:pPr marL="800114" lvl="2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000" b="1" dirty="0" err="1" smtClean="0"/>
              <a:t>Divya</a:t>
            </a:r>
            <a:r>
              <a:rPr lang="en-US" sz="2000" b="1" dirty="0" smtClean="0"/>
              <a:t> Lakshmi Rani </a:t>
            </a:r>
            <a:r>
              <a:rPr lang="en-US" sz="2000" b="1" dirty="0" err="1" smtClean="0"/>
              <a:t>Kuppusamy</a:t>
            </a:r>
            <a:r>
              <a:rPr lang="en-US" sz="2000" b="1" dirty="0" smtClean="0"/>
              <a:t> </a:t>
            </a:r>
          </a:p>
          <a:p>
            <a:pPr marL="800114" lvl="2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000" b="1" dirty="0" smtClean="0"/>
              <a:t>Tamil Selvan Valathy Shanmugam</a:t>
            </a:r>
            <a:endParaRPr lang="en-US" sz="2000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017997"/>
            <a:ext cx="7543800" cy="3679256"/>
          </a:xfrm>
        </p:spPr>
      </p:pic>
    </p:spTree>
    <p:extLst>
      <p:ext uri="{BB962C8B-B14F-4D97-AF65-F5344CB8AC3E}">
        <p14:creationId xmlns:p14="http://schemas.microsoft.com/office/powerpoint/2010/main" val="138071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055300"/>
            <a:ext cx="7543800" cy="3604651"/>
          </a:xfrm>
        </p:spPr>
      </p:pic>
    </p:spTree>
    <p:extLst>
      <p:ext uri="{BB962C8B-B14F-4D97-AF65-F5344CB8AC3E}">
        <p14:creationId xmlns:p14="http://schemas.microsoft.com/office/powerpoint/2010/main" val="260841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981666"/>
            <a:ext cx="7543800" cy="3751919"/>
          </a:xfrm>
        </p:spPr>
      </p:pic>
    </p:spTree>
    <p:extLst>
      <p:ext uri="{BB962C8B-B14F-4D97-AF65-F5344CB8AC3E}">
        <p14:creationId xmlns:p14="http://schemas.microsoft.com/office/powerpoint/2010/main" val="370797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91" y="1846263"/>
            <a:ext cx="5782667" cy="4022725"/>
          </a:xfrm>
        </p:spPr>
      </p:pic>
    </p:spTree>
    <p:extLst>
      <p:ext uri="{BB962C8B-B14F-4D97-AF65-F5344CB8AC3E}">
        <p14:creationId xmlns:p14="http://schemas.microsoft.com/office/powerpoint/2010/main" val="373444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Challenges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F</a:t>
            </a: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aced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Arial"/>
                <a:ea typeface="Arial"/>
                <a:cs typeface="Arial"/>
              </a:rPr>
              <a:t>Query Execution Delay while running through tableau for custom query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Arial"/>
                <a:ea typeface="Arial"/>
                <a:cs typeface="Arial"/>
              </a:rPr>
              <a:t>Loading the substantial data set into normalized tables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2547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lang="en-US" sz="4400" b="0" i="0" u="none" strike="noStrike" cap="none" baseline="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lvl="0" indent="0" rtl="0">
              <a:lnSpc>
                <a:spcPct val="115000"/>
              </a:lnSpc>
              <a:spcBef>
                <a:spcPts val="10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/>
          </a:p>
          <a:p>
            <a:pPr marL="17780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 smtClean="0"/>
              <a:t>Voting </a:t>
            </a:r>
            <a:r>
              <a:rPr lang="en-US" b="1" dirty="0"/>
              <a:t>data analysis has been visualized and reported in the form of pie and bar charts </a:t>
            </a:r>
            <a:endParaRPr lang="en-US" b="1" dirty="0" smtClean="0"/>
          </a:p>
          <a:p>
            <a:pPr marL="17780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endParaRPr lang="en-US" b="1" dirty="0"/>
          </a:p>
          <a:p>
            <a:pPr marL="17780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endParaRPr lang="en-US" b="1" dirty="0" smtClean="0"/>
          </a:p>
          <a:p>
            <a:pPr marL="17780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 smtClean="0"/>
              <a:t>Mecklenburg county election voter Data Set has been used </a:t>
            </a:r>
          </a:p>
          <a:p>
            <a:pPr marL="17780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 smtClean="0"/>
          </a:p>
          <a:p>
            <a:pPr marL="17780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 smtClean="0"/>
              <a:t>The </a:t>
            </a:r>
            <a:r>
              <a:rPr lang="en-US" b="1" dirty="0"/>
              <a:t>Front End GUI has been built </a:t>
            </a:r>
            <a:r>
              <a:rPr lang="en-US" b="1" dirty="0" smtClean="0"/>
              <a:t>on Tableau tool</a:t>
            </a:r>
          </a:p>
          <a:p>
            <a:pPr marL="17780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 smtClean="0"/>
          </a:p>
          <a:p>
            <a:pPr marL="17780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 smtClean="0"/>
              <a:t>MySQL </a:t>
            </a:r>
            <a:r>
              <a:rPr lang="en-US" b="1" dirty="0"/>
              <a:t>Workbench 6.3 </a:t>
            </a:r>
            <a:r>
              <a:rPr lang="en-US" b="1" dirty="0" smtClean="0"/>
              <a:t> is used for working </a:t>
            </a:r>
            <a:r>
              <a:rPr lang="en-US" b="1" dirty="0"/>
              <a:t>with the </a:t>
            </a:r>
            <a:r>
              <a:rPr lang="en-US" b="1" dirty="0" smtClean="0"/>
              <a:t>database</a:t>
            </a:r>
          </a:p>
          <a:p>
            <a:pPr marL="17780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 smtClean="0"/>
          </a:p>
          <a:p>
            <a:pPr marL="17780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8064927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5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8905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lang="en-US" sz="4400" b="0" i="0" u="none" strike="noStrike" cap="none" baseline="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idx="1"/>
          </p:nvPr>
        </p:nvSpPr>
        <p:spPr>
          <a:xfrm>
            <a:off x="1141599" y="1343241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 dirty="0" smtClean="0"/>
              <a:t>Introduction</a:t>
            </a:r>
            <a:endParaRPr lang="en-US" sz="2400" b="1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000" b="1" dirty="0">
              <a:latin typeface="+mj-lt"/>
              <a:ea typeface="+mj-ea"/>
              <a:cs typeface="+mj-cs"/>
              <a:sym typeface="Arial"/>
              <a:rtl val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 smtClean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 b="1" dirty="0">
                <a:latin typeface="+mj-lt"/>
                <a:ea typeface="+mj-ea"/>
                <a:cs typeface="+mj-cs"/>
                <a:sym typeface="Arial"/>
                <a:rtl val="0"/>
              </a:rPr>
              <a:t>Schemas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400" dirty="0" smtClean="0"/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000" b="1" dirty="0">
              <a:latin typeface="+mj-lt"/>
              <a:ea typeface="+mj-ea"/>
              <a:cs typeface="+mj-cs"/>
              <a:sym typeface="Arial"/>
              <a:rtl val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000" b="1" dirty="0">
                <a:latin typeface="+mj-lt"/>
                <a:ea typeface="+mj-ea"/>
                <a:cs typeface="+mj-cs"/>
                <a:sym typeface="Arial"/>
                <a:rtl val="0"/>
              </a:rPr>
              <a:t>Use Cases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000" b="1" dirty="0">
              <a:latin typeface="+mj-lt"/>
              <a:ea typeface="+mj-ea"/>
              <a:cs typeface="+mj-cs"/>
              <a:sym typeface="Arial"/>
              <a:rtl val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000" b="1" dirty="0">
              <a:latin typeface="+mj-lt"/>
              <a:ea typeface="+mj-ea"/>
              <a:cs typeface="+mj-cs"/>
              <a:sym typeface="Arial"/>
              <a:rtl val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 b="1" dirty="0">
                <a:latin typeface="+mj-lt"/>
                <a:ea typeface="+mj-ea"/>
                <a:cs typeface="+mj-cs"/>
                <a:sym typeface="Arial"/>
                <a:rtl val="0"/>
              </a:rPr>
              <a:t>Database </a:t>
            </a:r>
            <a:r>
              <a:rPr lang="en-US" sz="2400" b="1" dirty="0">
                <a:solidFill>
                  <a:schemeClr val="bg1"/>
                </a:solidFill>
              </a:rPr>
              <a:t>Oriented techniques </a:t>
            </a:r>
            <a:r>
              <a:rPr lang="en-US" sz="2400" b="1" dirty="0" smtClean="0">
                <a:solidFill>
                  <a:schemeClr val="bg1"/>
                </a:solidFill>
              </a:rPr>
              <a:t>applied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480"/>
              </a:spcBef>
              <a:buNone/>
            </a:pPr>
            <a:endParaRPr lang="en-US" sz="2400" dirty="0" smtClean="0"/>
          </a:p>
          <a:p>
            <a:pPr marL="0" indent="0">
              <a:lnSpc>
                <a:spcPct val="90000"/>
              </a:lnSpc>
              <a:spcBef>
                <a:spcPts val="480"/>
              </a:spcBef>
              <a:buNone/>
            </a:pPr>
            <a:r>
              <a:rPr lang="en-US" sz="2400" b="1" dirty="0" smtClean="0"/>
              <a:t>Conclusion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6832027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4400" b="0" i="0" u="none" strike="noStrike" cap="none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idx="1"/>
          </p:nvPr>
        </p:nvSpPr>
        <p:spPr>
          <a:xfrm>
            <a:off x="1114303" y="2530597"/>
            <a:ext cx="6711654" cy="26266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dirty="0" smtClean="0"/>
              <a:t> This project </a:t>
            </a:r>
            <a:r>
              <a:rPr lang="en-US" sz="2400" dirty="0"/>
              <a:t>is targeted </a:t>
            </a:r>
            <a:r>
              <a:rPr lang="en-US" sz="2400" dirty="0" smtClean="0"/>
              <a:t>towards developing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dirty="0" smtClean="0"/>
              <a:t> </a:t>
            </a:r>
            <a:r>
              <a:rPr lang="en-US" sz="2400" dirty="0"/>
              <a:t>a convenient and better way of </a:t>
            </a:r>
            <a:r>
              <a:rPr lang="en-US" sz="2400" dirty="0" smtClean="0"/>
              <a:t>visualizing  </a:t>
            </a:r>
            <a:endParaRPr lang="en-US" sz="24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dirty="0" smtClean="0"/>
              <a:t>the statistics of election </a:t>
            </a:r>
            <a:r>
              <a:rPr lang="en-US" sz="2400" dirty="0"/>
              <a:t>taking </a:t>
            </a:r>
            <a:r>
              <a:rPr lang="en-US" sz="2400" dirty="0" smtClean="0"/>
              <a:t>place using Tableau and predicting the winner of the election based on the past voting data</a:t>
            </a:r>
            <a:endParaRPr lang="en-US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86974"/>
            <a:ext cx="8229600" cy="654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Schema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5" y="1032961"/>
            <a:ext cx="6562575" cy="531971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/>
          <p:cNvSpPr txBox="1">
            <a:spLocks/>
          </p:cNvSpPr>
          <p:nvPr/>
        </p:nvSpPr>
        <p:spPr>
          <a:xfrm>
            <a:off x="566596" y="152467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113"/>
          <p:cNvSpPr txBox="1">
            <a:spLocks/>
          </p:cNvSpPr>
          <p:nvPr/>
        </p:nvSpPr>
        <p:spPr>
          <a:xfrm>
            <a:off x="557452" y="1724236"/>
            <a:ext cx="7055380" cy="400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480"/>
              </a:spcBef>
              <a:buClr>
                <a:schemeClr val="dk1"/>
              </a:buClr>
              <a:buSzPct val="75000"/>
            </a:pPr>
            <a:endParaRPr lang="en-US" sz="1800" b="1" u="sng" dirty="0" smtClean="0">
              <a:solidFill>
                <a:schemeClr val="tx1"/>
              </a:solidFill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ct val="75000"/>
            </a:pPr>
            <a:r>
              <a:rPr lang="en-US" sz="1800" b="1" u="sng" dirty="0" smtClean="0">
                <a:solidFill>
                  <a:schemeClr val="tx1"/>
                </a:solidFill>
              </a:rPr>
              <a:t>Tables</a:t>
            </a:r>
            <a:r>
              <a:rPr lang="en-US" sz="1800" b="1" u="sng" dirty="0">
                <a:solidFill>
                  <a:schemeClr val="tx1"/>
                </a:solidFill>
              </a:rPr>
              <a:t>:</a:t>
            </a:r>
          </a:p>
          <a:p>
            <a:pPr>
              <a:spcBef>
                <a:spcPts val="480"/>
              </a:spcBef>
              <a:buClr>
                <a:schemeClr val="dk1"/>
              </a:buClr>
              <a:buSzPct val="75000"/>
            </a:pPr>
            <a:r>
              <a:rPr lang="en-US" sz="1800" b="1" dirty="0" err="1">
                <a:solidFill>
                  <a:schemeClr val="tx1"/>
                </a:solidFill>
              </a:rPr>
              <a:t>voter_details</a:t>
            </a:r>
            <a:endParaRPr lang="en-US" sz="1800" b="1" dirty="0">
              <a:solidFill>
                <a:schemeClr val="tx1"/>
              </a:solidFill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-US" sz="1800" b="1" dirty="0" err="1">
                <a:solidFill>
                  <a:schemeClr val="tx1"/>
                </a:solidFill>
              </a:rPr>
              <a:t>voter_party</a:t>
            </a:r>
            <a:endParaRPr lang="en-US" sz="1800" b="1" dirty="0">
              <a:solidFill>
                <a:schemeClr val="tx1"/>
              </a:solidFill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-US" sz="1800" b="1" dirty="0" err="1">
                <a:solidFill>
                  <a:schemeClr val="tx1"/>
                </a:solidFill>
              </a:rPr>
              <a:t>election_details</a:t>
            </a:r>
            <a:endParaRPr lang="en-US" sz="1800" b="1" dirty="0">
              <a:solidFill>
                <a:schemeClr val="tx1"/>
              </a:solidFill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-US" sz="1800" b="1" dirty="0" err="1">
                <a:solidFill>
                  <a:schemeClr val="tx1"/>
                </a:solidFill>
              </a:rPr>
              <a:t>voter_address</a:t>
            </a:r>
            <a:endParaRPr lang="en-US" sz="1800" b="1" dirty="0">
              <a:solidFill>
                <a:schemeClr val="tx1"/>
              </a:solidFill>
            </a:endParaRPr>
          </a:p>
          <a:p>
            <a:pPr algn="just">
              <a:spcBef>
                <a:spcPts val="480"/>
              </a:spcBef>
              <a:buClr>
                <a:schemeClr val="dk1"/>
              </a:buClr>
              <a:buSzPct val="100000"/>
            </a:pPr>
            <a:endParaRPr lang="en-US" sz="1800" b="1" dirty="0">
              <a:solidFill>
                <a:schemeClr val="tx1"/>
              </a:solidFill>
            </a:endParaRPr>
          </a:p>
          <a:p>
            <a:pPr algn="just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-US" sz="1800" b="1" u="sng" dirty="0" smtClean="0">
                <a:solidFill>
                  <a:schemeClr val="tx1"/>
                </a:solidFill>
              </a:rPr>
              <a:t>Views:</a:t>
            </a:r>
          </a:p>
          <a:p>
            <a:pPr algn="just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-US" sz="1800" b="1" dirty="0" err="1" smtClean="0">
                <a:solidFill>
                  <a:schemeClr val="tx1"/>
                </a:solidFill>
              </a:rPr>
              <a:t>Votes_Per_Party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algn="just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-US" sz="1800" b="1" dirty="0" err="1" smtClean="0">
                <a:solidFill>
                  <a:schemeClr val="tx1"/>
                </a:solidFill>
              </a:rPr>
              <a:t>Votes_Per_City</a:t>
            </a:r>
            <a:endParaRPr lang="en-US" sz="1800" b="1" dirty="0">
              <a:solidFill>
                <a:schemeClr val="tx1"/>
              </a:solidFill>
            </a:endParaRPr>
          </a:p>
          <a:p>
            <a:pPr algn="just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-US" sz="1800" b="1" dirty="0" err="1">
                <a:solidFill>
                  <a:schemeClr val="tx1"/>
                </a:solidFill>
              </a:rPr>
              <a:t>Votes_Per_Age</a:t>
            </a:r>
            <a:endParaRPr lang="en-US" sz="1800" b="1" dirty="0">
              <a:solidFill>
                <a:schemeClr val="tx1"/>
              </a:solidFill>
            </a:endParaRPr>
          </a:p>
          <a:p>
            <a:pPr algn="just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-US" sz="1800" b="1" dirty="0" err="1">
                <a:solidFill>
                  <a:schemeClr val="tx1"/>
                </a:solidFill>
              </a:rPr>
              <a:t>Votes_Per_VotingMethod</a:t>
            </a:r>
            <a:endParaRPr lang="en-US" sz="1800" b="1" dirty="0">
              <a:solidFill>
                <a:schemeClr val="tx1"/>
              </a:solidFill>
            </a:endParaRPr>
          </a:p>
          <a:p>
            <a:pPr marL="342900" indent="-190500" algn="just">
              <a:spcBef>
                <a:spcPts val="480"/>
              </a:spcBef>
              <a:buClr>
                <a:schemeClr val="dk1"/>
              </a:buClr>
            </a:pPr>
            <a:endParaRPr lang="en-US" sz="1800" b="1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2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/>
          <p:cNvSpPr txBox="1">
            <a:spLocks/>
          </p:cNvSpPr>
          <p:nvPr/>
        </p:nvSpPr>
        <p:spPr>
          <a:xfrm>
            <a:off x="566596" y="152467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Use Cases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113"/>
          <p:cNvSpPr txBox="1">
            <a:spLocks/>
          </p:cNvSpPr>
          <p:nvPr/>
        </p:nvSpPr>
        <p:spPr>
          <a:xfrm>
            <a:off x="566596" y="1724236"/>
            <a:ext cx="7055380" cy="400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spcBef>
                <a:spcPts val="0"/>
              </a:spcBef>
              <a:buClr>
                <a:schemeClr val="dk2"/>
              </a:buClr>
              <a:buSzPct val="25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The city that </a:t>
            </a:r>
            <a:r>
              <a:rPr lang="en-US" sz="2000" b="1" dirty="0" smtClean="0">
                <a:solidFill>
                  <a:schemeClr val="tx1"/>
                </a:solidFill>
              </a:rPr>
              <a:t>has contributed </a:t>
            </a:r>
            <a:r>
              <a:rPr lang="en-US" sz="2000" b="1" dirty="0">
                <a:solidFill>
                  <a:schemeClr val="tx1"/>
                </a:solidFill>
              </a:rPr>
              <a:t>the maximum number of </a:t>
            </a:r>
            <a:r>
              <a:rPr lang="en-US" sz="2000" b="1" dirty="0" smtClean="0">
                <a:solidFill>
                  <a:schemeClr val="tx1"/>
                </a:solidFill>
              </a:rPr>
              <a:t>votes</a:t>
            </a:r>
          </a:p>
          <a:p>
            <a:pPr marL="514350" indent="-514350">
              <a:spcBef>
                <a:spcPts val="0"/>
              </a:spcBef>
              <a:buClr>
                <a:schemeClr val="dk2"/>
              </a:buClr>
              <a:buSzPct val="25000"/>
              <a:buFont typeface="Wingdings" panose="05000000000000000000" pitchFamily="2" charset="2"/>
              <a:buChar char="Ø"/>
            </a:pPr>
            <a:endParaRPr lang="en-US" sz="2000" b="1" dirty="0" smtClean="0">
              <a:solidFill>
                <a:schemeClr val="tx1"/>
              </a:solidFill>
            </a:endParaRPr>
          </a:p>
          <a:p>
            <a:pPr marL="514350" indent="-514350">
              <a:spcBef>
                <a:spcPts val="0"/>
              </a:spcBef>
              <a:buClr>
                <a:schemeClr val="dk2"/>
              </a:buClr>
              <a:buSzPct val="25000"/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/>
                </a:solidFill>
              </a:rPr>
              <a:t>The </a:t>
            </a:r>
            <a:r>
              <a:rPr lang="en-US" sz="2000" b="1" dirty="0">
                <a:solidFill>
                  <a:schemeClr val="tx1"/>
                </a:solidFill>
              </a:rPr>
              <a:t>age group that </a:t>
            </a:r>
            <a:r>
              <a:rPr lang="en-US" sz="2000" b="1" dirty="0" smtClean="0">
                <a:solidFill>
                  <a:schemeClr val="tx1"/>
                </a:solidFill>
              </a:rPr>
              <a:t>has contributed </a:t>
            </a:r>
            <a:r>
              <a:rPr lang="en-US" sz="2000" b="1" dirty="0">
                <a:solidFill>
                  <a:schemeClr val="tx1"/>
                </a:solidFill>
              </a:rPr>
              <a:t>for the maximum number of votes and the number of </a:t>
            </a:r>
            <a:r>
              <a:rPr lang="en-US" sz="2000" b="1" dirty="0" smtClean="0">
                <a:solidFill>
                  <a:schemeClr val="tx1"/>
                </a:solidFill>
              </a:rPr>
              <a:t>un-casted votes</a:t>
            </a:r>
          </a:p>
          <a:p>
            <a:pPr marL="514350" indent="-514350">
              <a:spcBef>
                <a:spcPts val="0"/>
              </a:spcBef>
              <a:buClr>
                <a:schemeClr val="dk2"/>
              </a:buClr>
              <a:buSzPct val="25000"/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1"/>
              </a:solidFill>
            </a:endParaRPr>
          </a:p>
          <a:p>
            <a:pPr marL="514350" indent="-514350">
              <a:spcBef>
                <a:spcPts val="0"/>
              </a:spcBef>
              <a:buClr>
                <a:schemeClr val="dk2"/>
              </a:buClr>
              <a:buSzPct val="25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The voting method that is used the most in the election </a:t>
            </a:r>
            <a:r>
              <a:rPr lang="en-US" sz="2000" b="1" dirty="0" smtClean="0">
                <a:solidFill>
                  <a:schemeClr val="tx1"/>
                </a:solidFill>
              </a:rPr>
              <a:t>process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1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/>
          <p:cNvSpPr txBox="1">
            <a:spLocks/>
          </p:cNvSpPr>
          <p:nvPr/>
        </p:nvSpPr>
        <p:spPr>
          <a:xfrm>
            <a:off x="566596" y="106747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Use Cases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113"/>
          <p:cNvSpPr txBox="1">
            <a:spLocks/>
          </p:cNvSpPr>
          <p:nvPr/>
        </p:nvSpPr>
        <p:spPr>
          <a:xfrm>
            <a:off x="1078173" y="1989726"/>
            <a:ext cx="7055380" cy="4142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 smtClean="0">
                <a:solidFill>
                  <a:schemeClr val="tx1"/>
                </a:solidFill>
              </a:rPr>
              <a:t>Party Wise Number </a:t>
            </a:r>
            <a:r>
              <a:rPr lang="en-US" sz="2000" b="1" dirty="0">
                <a:solidFill>
                  <a:schemeClr val="tx1"/>
                </a:solidFill>
              </a:rPr>
              <a:t>of votes in a particular city for a particular </a:t>
            </a:r>
            <a:r>
              <a:rPr lang="en-US" sz="2000" b="1" dirty="0" smtClean="0">
                <a:solidFill>
                  <a:schemeClr val="tx1"/>
                </a:solidFill>
              </a:rPr>
              <a:t>year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Mean </a:t>
            </a:r>
            <a:r>
              <a:rPr lang="en-US" sz="2000" b="1" dirty="0">
                <a:solidFill>
                  <a:schemeClr val="tx1"/>
                </a:solidFill>
              </a:rPr>
              <a:t>of the number of votes for the different parties over the years </a:t>
            </a:r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Finding the number of voters who are consistent enough in casting their votes for the same party.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Finding </a:t>
            </a:r>
            <a:r>
              <a:rPr lang="en-US" sz="2000" b="1" dirty="0">
                <a:solidFill>
                  <a:schemeClr val="tx1"/>
                </a:solidFill>
              </a:rPr>
              <a:t>the number of elections the people have appeared in all the years.</a:t>
            </a: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6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Database Oriented Techniques Applied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Stored Procedures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	</a:t>
            </a:r>
            <a:r>
              <a:rPr lang="en-US" dirty="0" smtClean="0"/>
              <a:t>	 For </a:t>
            </a:r>
            <a:r>
              <a:rPr lang="en-US" dirty="0"/>
              <a:t>Insertion and Update Anomalies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1" dirty="0" smtClean="0"/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smtClean="0"/>
              <a:t>Views</a:t>
            </a:r>
            <a:r>
              <a:rPr lang="en-US" dirty="0" smtClean="0"/>
              <a:t>  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>For vote count, prediction and Survey results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Administrative Commands</a:t>
            </a:r>
            <a:r>
              <a:rPr lang="en-US" dirty="0"/>
              <a:t> </a:t>
            </a:r>
            <a:endParaRPr lang="en-US" dirty="0" smtClean="0"/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>For administrative functionalities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885572"/>
            <a:ext cx="7543800" cy="3944107"/>
          </a:xfrm>
        </p:spPr>
      </p:pic>
    </p:spTree>
    <p:extLst>
      <p:ext uri="{BB962C8B-B14F-4D97-AF65-F5344CB8AC3E}">
        <p14:creationId xmlns:p14="http://schemas.microsoft.com/office/powerpoint/2010/main" val="14756710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">
      <a:dk1>
        <a:srgbClr val="454545"/>
      </a:dk1>
      <a:lt1>
        <a:srgbClr val="F2F2F2"/>
      </a:lt1>
      <a:dk2>
        <a:srgbClr val="000000"/>
      </a:dk2>
      <a:lt2>
        <a:srgbClr val="FFFFFF"/>
      </a:lt2>
      <a:accent1>
        <a:srgbClr val="DD1767"/>
      </a:accent1>
      <a:accent2>
        <a:srgbClr val="FFFFFF"/>
      </a:accent2>
      <a:accent3>
        <a:srgbClr val="4D4D4D"/>
      </a:accent3>
      <a:accent4>
        <a:srgbClr val="38A4BA"/>
      </a:accent4>
      <a:accent5>
        <a:srgbClr val="E5E5E5"/>
      </a:accent5>
      <a:accent6>
        <a:srgbClr val="38A4BA"/>
      </a:accent6>
      <a:hlink>
        <a:srgbClr val="3A3838"/>
      </a:hlink>
      <a:folHlink>
        <a:srgbClr val="C00000"/>
      </a:folHlink>
    </a:clrScheme>
    <a:fontScheme name="Segoe UI light">
      <a:majorFont>
        <a:latin typeface="Segoe UI Semi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1556</TotalTime>
  <Words>244</Words>
  <Application>Microsoft Office PowerPoint</Application>
  <PresentationFormat>On-screen Show (4:3)</PresentationFormat>
  <Paragraphs>86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Segoe UI Light</vt:lpstr>
      <vt:lpstr>Segoe UI Semilight</vt:lpstr>
      <vt:lpstr>Wingdings</vt:lpstr>
      <vt:lpstr>Motyw pakietu Office</vt:lpstr>
      <vt:lpstr>PowerPoint Presentation</vt:lpstr>
      <vt:lpstr>Overview</vt:lpstr>
      <vt:lpstr>Introduction</vt:lpstr>
      <vt:lpstr>Schema</vt:lpstr>
      <vt:lpstr>PowerPoint Presentation</vt:lpstr>
      <vt:lpstr>PowerPoint Presentation</vt:lpstr>
      <vt:lpstr>PowerPoint Presentation</vt:lpstr>
      <vt:lpstr>Database Oriented Techniques Applied</vt:lpstr>
      <vt:lpstr>Use Case</vt:lpstr>
      <vt:lpstr>Use Case</vt:lpstr>
      <vt:lpstr>Use Case</vt:lpstr>
      <vt:lpstr>Use Case</vt:lpstr>
      <vt:lpstr>Use Case</vt:lpstr>
      <vt:lpstr>Challenges Faced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CHARLOTTE VOTEZ -  Online Voting Redefined</dc:title>
  <dc:creator>Vishwa Narayan</dc:creator>
  <cp:lastModifiedBy>Tamil Selvan Valathy Shanmugam</cp:lastModifiedBy>
  <cp:revision>43</cp:revision>
  <dcterms:modified xsi:type="dcterms:W3CDTF">2016-04-29T21:50:05Z</dcterms:modified>
</cp:coreProperties>
</file>